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D0844-D5E2-4CF7-BEB3-4AA5DFCF46F6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56B68-3135-4A68-8C8C-E16E2432A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578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56B68-3135-4A68-8C8C-E16E2432AA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424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56B68-3135-4A68-8C8C-E16E2432AA4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7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D188-B234-4CE5-8E60-6FA36382C7CA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FE44-5E9F-4645-AB55-97BD4A379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D188-B234-4CE5-8E60-6FA36382C7CA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FE44-5E9F-4645-AB55-97BD4A379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5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D188-B234-4CE5-8E60-6FA36382C7CA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FE44-5E9F-4645-AB55-97BD4A379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D188-B234-4CE5-8E60-6FA36382C7CA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FE44-5E9F-4645-AB55-97BD4A379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5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D188-B234-4CE5-8E60-6FA36382C7CA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FE44-5E9F-4645-AB55-97BD4A379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36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D188-B234-4CE5-8E60-6FA36382C7CA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FE44-5E9F-4645-AB55-97BD4A379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75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D188-B234-4CE5-8E60-6FA36382C7CA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FE44-5E9F-4645-AB55-97BD4A379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65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D188-B234-4CE5-8E60-6FA36382C7CA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FE44-5E9F-4645-AB55-97BD4A379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2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D188-B234-4CE5-8E60-6FA36382C7CA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FE44-5E9F-4645-AB55-97BD4A379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99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D188-B234-4CE5-8E60-6FA36382C7CA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FE44-5E9F-4645-AB55-97BD4A379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94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D188-B234-4CE5-8E60-6FA36382C7CA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FE44-5E9F-4645-AB55-97BD4A379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92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13000">
              <a:srgbClr val="0047FF"/>
            </a:gs>
            <a:gs pos="28000">
              <a:schemeClr val="tx2">
                <a:lumMod val="75000"/>
              </a:schemeClr>
            </a:gs>
            <a:gs pos="42999">
              <a:srgbClr val="0047FF"/>
            </a:gs>
            <a:gs pos="58000">
              <a:schemeClr val="accent5">
                <a:lumMod val="40000"/>
                <a:lumOff val="60000"/>
              </a:schemeClr>
            </a:gs>
            <a:gs pos="72000">
              <a:srgbClr val="0047FF"/>
            </a:gs>
            <a:gs pos="87000">
              <a:schemeClr val="accent5">
                <a:lumMod val="60000"/>
                <a:lumOff val="40000"/>
              </a:schemeClr>
            </a:gs>
            <a:gs pos="100000">
              <a:srgbClr val="0047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D188-B234-4CE5-8E60-6FA36382C7CA}" type="datetimeFigureOut">
              <a:rPr lang="en-GB" smtClean="0"/>
              <a:t>15/12/2012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DFE44-5E9F-4645-AB55-97BD4A379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08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0196" y="620688"/>
            <a:ext cx="80044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0033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Пропорція навколо нас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660033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0509" y="1988840"/>
            <a:ext cx="4752528" cy="36724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все на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світі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просто, але є</a:t>
            </a:r>
          </a:p>
          <a:p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Якась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закономірність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саме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тому,</a:t>
            </a:r>
          </a:p>
          <a:p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істина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раптово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постає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Крізь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ліс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ускладнень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в самому простому.</a:t>
            </a: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Віталій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Коротич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82236"/>
            <a:ext cx="3011805" cy="4285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656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://static.editors.svoy.ru/3effc2d82f34801b3cff9afe74a05c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6161"/>
            <a:ext cx="6245908" cy="440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802" y="3739638"/>
            <a:ext cx="1907704" cy="28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t="34222" r="75897" b="32020"/>
          <a:stretch/>
        </p:blipFill>
        <p:spPr bwMode="auto">
          <a:xfrm>
            <a:off x="229094" y="3746977"/>
            <a:ext cx="1944216" cy="290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&amp;Pcy;&amp;icy;&amp;fcy;&amp;acy;&amp;gcy;&amp;ocy;&amp;rcy; &amp;Scy;&amp;acy;&amp;mcy;&amp;ocy;&amp;scy;&amp;scy;&amp;kcy;&amp;icy;&amp;jcy; - &amp;iecy;&amp;gcy;&amp;ocy; &amp;bcy;&amp;icy;&amp;ocy;&amp;gcy;&amp;rcy;&amp;acy;&amp;fcy;&amp;icy;&amp;ya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28" y="116632"/>
            <a:ext cx="1982605" cy="264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1.3 &amp;Fcy;&amp;icy;&amp;bcy;&amp;ocy;&amp;ncy;&amp;acy;&amp;chcy;&amp;chcy;&amp;icy; &amp;icy; &amp;rcy;&amp;acy;&amp;kcy;&amp;ucy;&amp;shcy;&amp;kcy;&amp;a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94" y="194978"/>
            <a:ext cx="2891655" cy="213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&amp;Fcy;&amp;acy;&amp;jcy;&amp;lcy;:Pacioli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t="2045" r="23183" b="8500"/>
          <a:stretch/>
        </p:blipFill>
        <p:spPr bwMode="auto">
          <a:xfrm>
            <a:off x="3096581" y="3469023"/>
            <a:ext cx="3148073" cy="315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4218" y="2327831"/>
            <a:ext cx="5644495" cy="923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2">
                      <a:lumMod val="500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400" b="1" cap="none" spc="50" dirty="0" smtClean="0">
                <a:ln w="13500">
                  <a:solidFill>
                    <a:schemeClr val="accent2">
                      <a:lumMod val="500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Все є число  </a:t>
            </a:r>
            <a:endParaRPr lang="en-GB" sz="5400" b="1" cap="none" spc="50" dirty="0">
              <a:ln w="13500">
                <a:solidFill>
                  <a:schemeClr val="accent2">
                    <a:lumMod val="500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3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88640"/>
            <a:ext cx="511256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Хто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більше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?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25658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600" dirty="0" err="1" smtClean="0"/>
              <a:t>Відношенням</a:t>
            </a:r>
            <a:endParaRPr lang="ru-RU" sz="2600" dirty="0" smtClean="0"/>
          </a:p>
          <a:p>
            <a:pPr lvl="0"/>
            <a:r>
              <a:rPr lang="uk-UA" sz="2600" dirty="0" smtClean="0"/>
              <a:t>поділити </a:t>
            </a:r>
            <a:r>
              <a:rPr lang="uk-UA" sz="2600" dirty="0"/>
              <a:t>на одне й те саме число, відмінне від </a:t>
            </a:r>
            <a:r>
              <a:rPr lang="uk-UA" sz="2600" dirty="0" smtClean="0"/>
              <a:t>нуля</a:t>
            </a:r>
            <a:endParaRPr lang="en-GB" sz="2600" dirty="0"/>
          </a:p>
          <a:p>
            <a:r>
              <a:rPr lang="ru-RU" sz="2600" dirty="0" smtClean="0"/>
              <a:t>на </a:t>
            </a:r>
            <a:r>
              <a:rPr lang="ru-RU" sz="2600" dirty="0" err="1" smtClean="0"/>
              <a:t>їх</a:t>
            </a:r>
            <a:r>
              <a:rPr lang="ru-RU" sz="2600" dirty="0" smtClean="0"/>
              <a:t> </a:t>
            </a:r>
            <a:r>
              <a:rPr lang="ru-RU" sz="2600" dirty="0" err="1" smtClean="0"/>
              <a:t>спільний</a:t>
            </a:r>
            <a:r>
              <a:rPr lang="ru-RU" sz="2600" dirty="0" smtClean="0"/>
              <a:t> </a:t>
            </a:r>
            <a:r>
              <a:rPr lang="ru-RU" sz="2600" dirty="0" err="1" smtClean="0"/>
              <a:t>дільник</a:t>
            </a:r>
            <a:endParaRPr lang="ru-RU" sz="2600" dirty="0" smtClean="0"/>
          </a:p>
          <a:p>
            <a:pPr lvl="0"/>
            <a:r>
              <a:rPr lang="uk-UA" sz="2600" dirty="0" smtClean="0"/>
              <a:t>відношенням </a:t>
            </a:r>
            <a:r>
              <a:rPr lang="uk-UA" sz="2600" dirty="0"/>
              <a:t>натуральних чисел</a:t>
            </a:r>
            <a:endParaRPr lang="en-GB" sz="2600" dirty="0"/>
          </a:p>
          <a:p>
            <a:pPr lvl="0"/>
            <a:r>
              <a:rPr lang="uk-UA" sz="2600" dirty="0" smtClean="0"/>
              <a:t>масштабом</a:t>
            </a:r>
            <a:endParaRPr lang="en-GB" sz="2600" dirty="0"/>
          </a:p>
          <a:p>
            <a:pPr lvl="0"/>
            <a:r>
              <a:rPr lang="uk-UA" sz="2600" dirty="0"/>
              <a:t>може відбутися або не </a:t>
            </a:r>
            <a:r>
              <a:rPr lang="uk-UA" sz="2600" dirty="0" smtClean="0"/>
              <a:t>відбутися</a:t>
            </a:r>
            <a:endParaRPr lang="en-GB" sz="2600" dirty="0"/>
          </a:p>
          <a:p>
            <a:r>
              <a:rPr lang="ru-RU" sz="2600" dirty="0" err="1" smtClean="0"/>
              <a:t>імовірністю</a:t>
            </a:r>
            <a:r>
              <a:rPr lang="ru-RU" sz="2600" dirty="0" smtClean="0"/>
              <a:t> </a:t>
            </a:r>
            <a:r>
              <a:rPr lang="ru-RU" sz="2600" dirty="0" err="1" smtClean="0"/>
              <a:t>події</a:t>
            </a:r>
            <a:endParaRPr lang="ru-RU" sz="2600" dirty="0" smtClean="0"/>
          </a:p>
          <a:p>
            <a:r>
              <a:rPr lang="ru-RU" sz="2600" dirty="0" err="1" smtClean="0"/>
              <a:t>пропорцією</a:t>
            </a:r>
            <a:endParaRPr lang="ru-RU" sz="2600" dirty="0" smtClean="0"/>
          </a:p>
          <a:p>
            <a:pPr lvl="0"/>
            <a:r>
              <a:rPr lang="uk-UA" sz="2600" dirty="0"/>
              <a:t>дорівнює добутку її середніх </a:t>
            </a:r>
            <a:r>
              <a:rPr lang="uk-UA" sz="2600" dirty="0" smtClean="0"/>
              <a:t>членів</a:t>
            </a:r>
            <a:endParaRPr lang="en-GB" sz="2600" dirty="0"/>
          </a:p>
          <a:p>
            <a:r>
              <a:rPr lang="ru-RU" sz="2600" dirty="0" smtClean="0"/>
              <a:t>прямо </a:t>
            </a:r>
            <a:r>
              <a:rPr lang="ru-RU" sz="2600" dirty="0" err="1" smtClean="0"/>
              <a:t>пропорційними</a:t>
            </a:r>
            <a:endParaRPr lang="ru-RU" sz="2600" dirty="0" smtClean="0"/>
          </a:p>
          <a:p>
            <a:r>
              <a:rPr lang="ru-RU" sz="2600" dirty="0" err="1" smtClean="0"/>
              <a:t>обернено</a:t>
            </a:r>
            <a:r>
              <a:rPr lang="ru-RU" sz="2600" dirty="0" smtClean="0"/>
              <a:t>  </a:t>
            </a:r>
            <a:r>
              <a:rPr lang="ru-RU" sz="2600" dirty="0" err="1" smtClean="0"/>
              <a:t>пропорційними</a:t>
            </a:r>
            <a:endParaRPr lang="en-GB" sz="2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1111970"/>
            <a:ext cx="7704857" cy="5197350"/>
          </a:xfrm>
          <a:prstGeom prst="round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3000">
                <a:srgbClr val="0047FF"/>
              </a:gs>
              <a:gs pos="28000">
                <a:srgbClr val="00B0F0">
                  <a:alpha val="99000"/>
                </a:srgbClr>
              </a:gs>
              <a:gs pos="42999">
                <a:srgbClr val="0047FF"/>
              </a:gs>
              <a:gs pos="58000">
                <a:schemeClr val="accent5">
                  <a:lumMod val="40000"/>
                  <a:lumOff val="60000"/>
                </a:schemeClr>
              </a:gs>
              <a:gs pos="72000">
                <a:srgbClr val="0047FF"/>
              </a:gs>
              <a:gs pos="87000">
                <a:schemeClr val="accent5">
                  <a:lumMod val="60000"/>
                  <a:lumOff val="40000"/>
                </a:schemeClr>
              </a:gs>
              <a:gs pos="100000">
                <a:srgbClr val="0047FF"/>
              </a:gs>
            </a:gsLst>
            <a:path path="shape">
              <a:fillToRect l="50000" t="50000" r="50000" b="50000"/>
            </a:path>
          </a:gradFill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	</a:t>
            </a:r>
            <a:endParaRPr lang="uk-UA" dirty="0" smtClean="0"/>
          </a:p>
          <a:p>
            <a:pPr algn="ctr"/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... 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природа формує свої закони мовою математики . Г. Галілей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11" descr="antn02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95" y="1772816"/>
            <a:ext cx="376176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83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16632"/>
            <a:ext cx="6237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гостях у Незнайки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915816" y="2420888"/>
                <a:ext cx="5976664" cy="9001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600" b="1" dirty="0" smtClean="0">
                    <a:solidFill>
                      <a:schemeClr val="tx1"/>
                    </a:solidFill>
                  </a:rPr>
                  <a:t>А: «кулька біла».  Р(А)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uk-UA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endParaRPr lang="en-GB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420888"/>
                <a:ext cx="5976664" cy="900100"/>
              </a:xfrm>
              <a:prstGeom prst="rect">
                <a:avLst/>
              </a:prstGeom>
              <a:blipFill rotWithShape="1">
                <a:blip r:embed="rId2"/>
                <a:stretch>
                  <a:fillRect b="-111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843808" y="1340768"/>
            <a:ext cx="6048672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uk-UA" b="1" dirty="0" smtClean="0"/>
              <a:t>Задача1. В </a:t>
            </a:r>
            <a:r>
              <a:rPr lang="uk-UA" b="1" dirty="0"/>
              <a:t>урні лежать 5 білих і 7 чорних кульок. Беремо навмання одну кульку. Яка ймовірність того, що вона буде білою</a:t>
            </a:r>
            <a:r>
              <a:rPr lang="uk-UA" dirty="0"/>
              <a:t>?</a:t>
            </a:r>
            <a:endParaRPr lang="en-GB" dirty="0"/>
          </a:p>
        </p:txBody>
      </p:sp>
      <p:pic>
        <p:nvPicPr>
          <p:cNvPr id="3078" name="Picture 6" descr="http://img-fotki.yandex.ru/get/4518/28257045.682/0_72b7c_f92daf72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347093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87824" y="3429000"/>
            <a:ext cx="590465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b="1" dirty="0" smtClean="0"/>
              <a:t>Задача 2. </a:t>
            </a:r>
            <a:r>
              <a:rPr lang="uk-UA" b="1" dirty="0"/>
              <a:t>Потяг за 4 </a:t>
            </a:r>
            <a:r>
              <a:rPr lang="uk-UA" b="1" dirty="0" err="1"/>
              <a:t>год</a:t>
            </a:r>
            <a:r>
              <a:rPr lang="uk-UA" b="1" dirty="0"/>
              <a:t> пройшов відстань між двома містами зі швидкістю 72,5 км/год. Скільки часу йому потрібно, щоб пройти цю відстань зі швидкістю 100 км/</a:t>
            </a:r>
            <a:r>
              <a:rPr lang="uk-UA" b="1" dirty="0" err="1"/>
              <a:t>год</a:t>
            </a:r>
            <a:r>
              <a:rPr lang="uk-UA" b="1" dirty="0"/>
              <a:t>?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951820" y="4745961"/>
                <a:ext cx="5904656" cy="211203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uk-UA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uk-UA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4 </a:t>
                </a:r>
                <a:r>
                  <a:rPr lang="uk-UA" sz="2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год</a:t>
                </a:r>
                <a:r>
                  <a:rPr lang="uk-UA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-   72,5 км/</a:t>
                </a:r>
                <a:r>
                  <a:rPr lang="uk-UA" sz="2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год</a:t>
                </a:r>
                <a:endParaRPr lang="uk-UA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uk-UA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Х </a:t>
                </a:r>
                <a:r>
                  <a:rPr lang="uk-UA" sz="2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год</a:t>
                </a:r>
                <a:r>
                  <a:rPr lang="uk-UA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– 100 км/</a:t>
                </a:r>
                <a:r>
                  <a:rPr lang="uk-UA" sz="2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год</a:t>
                </a:r>
                <a:endParaRPr lang="uk-UA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uk-UA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х</m:t>
                        </m:r>
                      </m:den>
                    </m:f>
                    <m:r>
                      <a:rPr lang="uk-UA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𝟕𝟐</m:t>
                        </m:r>
                        <m:r>
                          <a:rPr lang="uk-UA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uk-UA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uk-UA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uk-UA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;    х=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uk-UA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uk-UA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𝟏𝟎𝟎</m:t>
                        </m:r>
                      </m:num>
                      <m:den>
                        <m:r>
                          <a:rPr lang="uk-UA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𝟕𝟐</m:t>
                        </m:r>
                        <m:r>
                          <a:rPr lang="uk-UA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uk-UA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uk-UA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𝟒𝟎𝟎</m:t>
                        </m:r>
                      </m:num>
                      <m:den>
                        <m:r>
                          <a:rPr lang="uk-UA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𝟕𝟐</m:t>
                        </m:r>
                        <m:r>
                          <a:rPr lang="uk-UA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uk-UA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uk-UA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uk-UA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𝟓</m:t>
                    </m:r>
                    <m:f>
                      <m:fPr>
                        <m:ctrlPr>
                          <a:rPr lang="uk-UA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uk-UA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𝟐𝟗</m:t>
                        </m:r>
                      </m:den>
                    </m:f>
                  </m:oMath>
                </a14:m>
                <a:r>
                  <a:rPr lang="uk-UA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(</a:t>
                </a:r>
                <a:r>
                  <a:rPr lang="uk-UA" sz="24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год</a:t>
                </a:r>
                <a:r>
                  <a:rPr lang="uk-UA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</a:t>
                </a:r>
              </a:p>
              <a:p>
                <a:r>
                  <a:rPr lang="uk-UA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</a:t>
                </a:r>
                <a:endParaRPr lang="uk-UA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uk-UA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ctr"/>
                <a:endParaRPr lang="uk-UA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uk-UA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;</a:t>
                </a:r>
                <a:endParaRPr lang="en-GB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20" y="4745961"/>
                <a:ext cx="5904656" cy="2112039"/>
              </a:xfrm>
              <a:prstGeom prst="rect">
                <a:avLst/>
              </a:prstGeom>
              <a:blipFill rotWithShape="1">
                <a:blip r:embed="rId4"/>
                <a:stretch>
                  <a:fillRect l="-822" b="-27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67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75855" y="1593923"/>
            <a:ext cx="8424936" cy="47525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Інженери</a:t>
            </a:r>
            <a:r>
              <a:rPr lang="ru-RU" b="1" dirty="0" smtClean="0">
                <a:solidFill>
                  <a:srgbClr val="C00000"/>
                </a:solidFill>
              </a:rPr>
              <a:t>-технологи</a:t>
            </a:r>
            <a:r>
              <a:rPr lang="ru-RU" b="1" dirty="0">
                <a:solidFill>
                  <a:srgbClr val="C00000"/>
                </a:solidFill>
              </a:rPr>
              <a:t>»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920880" cy="401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682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04664"/>
            <a:ext cx="6696744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«Картографи»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700808"/>
            <a:ext cx="7776864" cy="41764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tx1"/>
                </a:solidFill>
              </a:rPr>
              <a:t>Задача.</a:t>
            </a:r>
            <a:endParaRPr lang="en-GB" sz="3200" b="1" dirty="0">
              <a:solidFill>
                <a:schemeClr val="tx1"/>
              </a:solidFill>
            </a:endParaRPr>
          </a:p>
          <a:p>
            <a:r>
              <a:rPr lang="uk-UA" sz="3200" b="1" dirty="0">
                <a:solidFill>
                  <a:schemeClr val="tx1"/>
                </a:solidFill>
              </a:rPr>
              <a:t>Довжина   лінії   на   карті   з   масштабом   1:50000 дорівнює 5,1см, а та ж сама відстань на </a:t>
            </a:r>
            <a:r>
              <a:rPr lang="uk-UA" sz="3200" b="1" dirty="0" err="1">
                <a:solidFill>
                  <a:schemeClr val="tx1"/>
                </a:solidFill>
              </a:rPr>
              <a:t>аерофотознімку</a:t>
            </a:r>
            <a:r>
              <a:rPr lang="uk-UA" sz="3200" b="1" dirty="0">
                <a:solidFill>
                  <a:schemeClr val="tx1"/>
                </a:solidFill>
              </a:rPr>
              <a:t>  має довжину 8,5см. Знайти масштаб  </a:t>
            </a:r>
            <a:r>
              <a:rPr lang="uk-UA" sz="3200" b="1" dirty="0" err="1">
                <a:solidFill>
                  <a:schemeClr val="tx1"/>
                </a:solidFill>
              </a:rPr>
              <a:t>аерофотознімку</a:t>
            </a:r>
            <a:r>
              <a:rPr lang="uk-UA" sz="3200" b="1" dirty="0" smtClean="0">
                <a:solidFill>
                  <a:schemeClr val="tx1"/>
                </a:solidFill>
              </a:rPr>
              <a:t>.</a:t>
            </a:r>
          </a:p>
          <a:p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4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GB" dirty="0"/>
              <a:t>  </a:t>
            </a:r>
            <a:r>
              <a:rPr lang="uk-UA" dirty="0"/>
              <a:t>Щоб економко витрачали будівельні   матеріали,   правильно   розраховувати   їх   кількість, доводиться мати справу з пропорційними залежностями. Переконайтеся в цьому, розв'язавши задачу. На будівельному майданчику робітникам на зміну потрібно 140 м</a:t>
            </a:r>
            <a:r>
              <a:rPr lang="uk-UA" baseline="30000" dirty="0"/>
              <a:t>3</a:t>
            </a:r>
            <a:r>
              <a:rPr lang="uk-UA" dirty="0"/>
              <a:t> бетону. Якщо його виготовити більше, наступного дня він втратить свої властивості, якість погіршиться. Тож треба визначити, скільки потрібно взяти цементу, піску й щебеню для виготовлення 140 м</a:t>
            </a:r>
            <a:r>
              <a:rPr lang="uk-UA" baseline="30000" dirty="0"/>
              <a:t>3</a:t>
            </a:r>
            <a:r>
              <a:rPr lang="uk-UA" dirty="0"/>
              <a:t> бетону, якщо за об'ємом вони знаходяться у відношеннях 1:2:4? </a:t>
            </a:r>
            <a:endParaRPr lang="en-GB" dirty="0"/>
          </a:p>
          <a:p>
            <a:endParaRPr lang="en-GB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60648"/>
            <a:ext cx="770485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5400" b="1" cap="none" spc="0" dirty="0" err="1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Будівельники</a:t>
            </a:r>
            <a:r>
              <a:rPr lang="ru-RU" sz="54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en-GB" sz="5400" b="1" cap="none" spc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994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/>
              <a:t> Без </a:t>
            </a:r>
            <a:r>
              <a:rPr lang="ru-RU" dirty="0" err="1"/>
              <a:t>пропорції</a:t>
            </a:r>
            <a:r>
              <a:rPr lang="ru-RU" dirty="0"/>
              <a:t>  у  </a:t>
            </a:r>
            <a:r>
              <a:rPr lang="ru-RU" dirty="0" err="1"/>
              <a:t>цій</a:t>
            </a:r>
            <a:r>
              <a:rPr lang="ru-RU" dirty="0"/>
              <a:t>  </a:t>
            </a:r>
            <a:r>
              <a:rPr lang="ru-RU" dirty="0" err="1"/>
              <a:t>професії</a:t>
            </a:r>
            <a:r>
              <a:rPr lang="ru-RU" dirty="0"/>
              <a:t> не </a:t>
            </a:r>
            <a:r>
              <a:rPr lang="ru-RU" dirty="0" err="1"/>
              <a:t>обійтись</a:t>
            </a:r>
            <a:r>
              <a:rPr lang="ru-RU" dirty="0"/>
              <a:t>. </a:t>
            </a:r>
            <a:r>
              <a:rPr lang="ru-RU" dirty="0" err="1"/>
              <a:t>Іноді</a:t>
            </a:r>
            <a:r>
              <a:rPr lang="ru-RU" dirty="0"/>
              <a:t> при </a:t>
            </a:r>
            <a:r>
              <a:rPr lang="ru-RU" dirty="0" err="1"/>
              <a:t>виготовленні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страв</a:t>
            </a:r>
            <a:r>
              <a:rPr lang="ru-RU" dirty="0"/>
              <a:t> </a:t>
            </a:r>
            <a:r>
              <a:rPr lang="ru-RU" dirty="0" err="1"/>
              <a:t>дозволяється</a:t>
            </a:r>
            <a:r>
              <a:rPr lang="ru-RU" dirty="0"/>
              <a:t> один продукт </a:t>
            </a:r>
            <a:r>
              <a:rPr lang="ru-RU" dirty="0" err="1"/>
              <a:t>замінити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. Але </a:t>
            </a:r>
            <a:r>
              <a:rPr lang="ru-RU" dirty="0" err="1"/>
              <a:t>одразу</a:t>
            </a:r>
            <a:r>
              <a:rPr lang="ru-RU" dirty="0"/>
              <a:t> </a:t>
            </a:r>
            <a:r>
              <a:rPr lang="ru-RU" dirty="0" err="1"/>
              <a:t>постає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: яку </a:t>
            </a:r>
            <a:r>
              <a:rPr lang="ru-RU" dirty="0" err="1"/>
              <a:t>кількість</a:t>
            </a:r>
            <a:r>
              <a:rPr lang="ru-RU" dirty="0"/>
              <a:t> нового продукту треба </a:t>
            </a:r>
            <a:r>
              <a:rPr lang="ru-RU" dirty="0" err="1"/>
              <a:t>взяти</a:t>
            </a:r>
            <a:r>
              <a:rPr lang="ru-RU" dirty="0"/>
              <a:t>.</a:t>
            </a:r>
            <a:endParaRPr lang="en-GB" dirty="0"/>
          </a:p>
          <a:p>
            <a:r>
              <a:rPr lang="ru-RU" dirty="0"/>
              <a:t>Задача.</a:t>
            </a:r>
            <a:endParaRPr lang="en-GB" dirty="0"/>
          </a:p>
          <a:p>
            <a:r>
              <a:rPr lang="ru-RU" dirty="0"/>
              <a:t>У </a:t>
            </a:r>
            <a:r>
              <a:rPr lang="ru-RU" dirty="0" err="1"/>
              <a:t>кулінарії</a:t>
            </a:r>
            <a:r>
              <a:rPr lang="ru-RU" dirty="0"/>
              <a:t> </a:t>
            </a:r>
            <a:r>
              <a:rPr lang="ru-RU" dirty="0" err="1"/>
              <a:t>допускається</a:t>
            </a:r>
            <a:r>
              <a:rPr lang="ru-RU" dirty="0"/>
              <a:t> </a:t>
            </a:r>
            <a:r>
              <a:rPr lang="ru-RU" dirty="0" err="1"/>
              <a:t>заміна</a:t>
            </a:r>
            <a:r>
              <a:rPr lang="ru-RU" dirty="0"/>
              <a:t> 50г </a:t>
            </a:r>
            <a:r>
              <a:rPr lang="ru-RU" dirty="0" err="1"/>
              <a:t>риби</a:t>
            </a:r>
            <a:r>
              <a:rPr lang="ru-RU" dirty="0"/>
              <a:t> на 45г </a:t>
            </a:r>
            <a:r>
              <a:rPr lang="ru-RU" dirty="0" err="1"/>
              <a:t>рибних</a:t>
            </a:r>
            <a:r>
              <a:rPr lang="ru-RU" dirty="0"/>
              <a:t> </a:t>
            </a:r>
            <a:r>
              <a:rPr lang="ru-RU" dirty="0" err="1"/>
              <a:t>консервів</a:t>
            </a:r>
            <a:r>
              <a:rPr lang="ru-RU" dirty="0"/>
              <a:t> у </a:t>
            </a:r>
            <a:r>
              <a:rPr lang="ru-RU" dirty="0" err="1"/>
              <a:t>томаті</a:t>
            </a:r>
            <a:r>
              <a:rPr lang="ru-RU" dirty="0"/>
              <a:t>.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консервів</a:t>
            </a:r>
            <a:r>
              <a:rPr lang="ru-RU" dirty="0"/>
              <a:t> для </a:t>
            </a:r>
            <a:r>
              <a:rPr lang="ru-RU" dirty="0" err="1"/>
              <a:t>заміни</a:t>
            </a:r>
            <a:r>
              <a:rPr lang="ru-RU" dirty="0"/>
              <a:t> 7,5 кг </a:t>
            </a:r>
            <a:r>
              <a:rPr lang="ru-RU" dirty="0" err="1"/>
              <a:t>риби</a:t>
            </a:r>
            <a:r>
              <a:rPr lang="ru-RU" dirty="0"/>
              <a:t>?</a:t>
            </a:r>
            <a:endParaRPr lang="en-GB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813690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Кулінари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en-GB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776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611560" y="1196752"/>
                <a:ext cx="27657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2800" i="1"/>
                      <m:t>200000 (м</m:t>
                    </m:r>
                  </m:oMath>
                </a14:m>
                <a:r>
                  <a:rPr lang="uk-UA" sz="2800" baseline="30000" dirty="0"/>
                  <a:t>3</a:t>
                </a:r>
                <a:r>
                  <a:rPr lang="uk-UA" sz="2800" dirty="0"/>
                  <a:t>) газу</a:t>
                </a:r>
                <a:endParaRPr lang="en-GB" sz="28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96752"/>
                <a:ext cx="2765757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r="-374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782696" y="827420"/>
            <a:ext cx="2243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98 т </a:t>
            </a:r>
            <a:r>
              <a:rPr lang="ru-RU" sz="2800" dirty="0" err="1"/>
              <a:t>картоплі</a:t>
            </a:r>
            <a:r>
              <a:rPr lang="ru-RU" sz="2800" dirty="0"/>
              <a:t>.</a:t>
            </a:r>
            <a:endParaRPr lang="en-GB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61842" y="4797152"/>
            <a:ext cx="1545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1:30000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96660" y="965919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цементу20 </a:t>
            </a:r>
            <a:r>
              <a:rPr lang="uk-UA" sz="2400" dirty="0"/>
              <a:t>м</a:t>
            </a:r>
            <a:r>
              <a:rPr lang="uk-UA" sz="2400" baseline="30000" dirty="0"/>
              <a:t>3</a:t>
            </a:r>
            <a:r>
              <a:rPr lang="uk-UA" sz="2400" dirty="0"/>
              <a:t>, піску 40 м</a:t>
            </a:r>
            <a:r>
              <a:rPr lang="uk-UA" sz="2400" baseline="30000" dirty="0"/>
              <a:t>3</a:t>
            </a:r>
            <a:r>
              <a:rPr lang="uk-UA" sz="2400" dirty="0"/>
              <a:t>, </a:t>
            </a:r>
            <a:r>
              <a:rPr lang="uk-UA" sz="2400" dirty="0" smtClean="0"/>
              <a:t>щебеню </a:t>
            </a:r>
            <a:r>
              <a:rPr lang="uk-UA" sz="2400" dirty="0"/>
              <a:t>- 80 м</a:t>
            </a:r>
            <a:r>
              <a:rPr lang="uk-UA" sz="2400" baseline="30000" dirty="0"/>
              <a:t>3</a:t>
            </a:r>
            <a:r>
              <a:rPr lang="uk-UA" sz="2400" dirty="0"/>
              <a:t>.</a:t>
            </a:r>
            <a:endParaRPr lang="en-GB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97960" y="4587146"/>
            <a:ext cx="1890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6,75 </a:t>
            </a:r>
            <a:r>
              <a:rPr lang="ru-RU" sz="3200" b="1" dirty="0" smtClean="0"/>
              <a:t>кг</a:t>
            </a:r>
            <a:endParaRPr lang="en-GB" sz="3200" b="1" dirty="0"/>
          </a:p>
        </p:txBody>
      </p:sp>
      <p:pic>
        <p:nvPicPr>
          <p:cNvPr id="2052" name="Picture 4" descr="http://www.inter.by/static/images/6581/3b64742cb9c5345c53783111db0234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34893"/>
            <a:ext cx="3244940" cy="286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unny-img.org.ua/images/stories/builders/builders-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88" y="204503"/>
            <a:ext cx="3668007" cy="263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3" y="4077071"/>
            <a:ext cx="3597127" cy="242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733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http://ukrmap.su/program2010/g6/rozdil2_files/image004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939" y="2132856"/>
            <a:ext cx="2842205" cy="2454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805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399</Words>
  <Application>Microsoft Office PowerPoint</Application>
  <PresentationFormat>Экран (4:3)</PresentationFormat>
  <Paragraphs>60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«Інженери-технологи»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20</cp:revision>
  <dcterms:created xsi:type="dcterms:W3CDTF">2012-12-15T14:42:28Z</dcterms:created>
  <dcterms:modified xsi:type="dcterms:W3CDTF">2012-12-15T20:42:31Z</dcterms:modified>
</cp:coreProperties>
</file>